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42FD2-45BF-8DB2-A801-507CFBEDF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2CEA578-60F1-AFC1-B4C6-4AE3B5DAA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BD279F-BACC-716F-6C80-4D685ECB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F72E58-AB1D-0A24-3A4F-A4FF48A79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2005BE-43AF-8205-7831-86DCF4C9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199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7E7204-3206-6412-30AC-7100D8EF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9E9007-F192-1018-E70B-5ED97F03F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A5D30A-841C-EB19-8430-B88C3BD4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01A809-E27F-2A93-5DAA-1DB62442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AE78E1-922B-72E3-8604-741B8616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672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25D128C-F869-100D-0FA8-AC77E437C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3A6A330-C372-FA2D-9CAD-19E46C9D2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1DB381-1FCF-3E60-9A62-6706FDA3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93CC7C-F91A-5CA1-F117-C9AE4ECF7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4A1177-FB9C-DEC0-4B1C-49DF46197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173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924D4-4B13-A881-34C7-DE9F30D0E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2339A4-2DDB-05A2-66BA-403E3FA09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FC520C-C55D-AD73-81E4-2535CCE6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BFFE4F-58EC-97DE-F713-6DC7CAB0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57346D-CB9C-89F5-B487-AB738290A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08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750792-870C-D1EF-9711-B7EEFCE6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7E30671-133D-46F3-BF82-917833873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183D99-47E6-5580-4B79-3434B84C3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419A1A-7ACB-6B2F-5237-04246AABF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6BFBB-D3EB-AB81-BCA9-7C11A04E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278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6F786-8514-4C0E-070A-FA2F4EE2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95B554-36A5-8CF3-A703-D5732260D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85AF0C-7CE3-FF7A-DDEF-6D341DE1C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BC10BE-18FE-E8B7-D251-E25A7B1D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EEC944-C501-8D5F-7884-12481A5A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0831B3-3CAE-B43A-2FDF-A9F3856CA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719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5F6DD-3CC1-57BD-C4CE-CFA21DC50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78387B-FFA1-281B-2A9D-EC95623AD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54199C-C600-A573-C621-4076569E6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5FCB82-B734-C75C-0C95-4F4E53D77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FDCA654-67A2-D618-F829-27C1DEB24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308B8D-3EB2-C8CA-13D5-7396A703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D5CD17-B1E0-7CA1-3D9E-13487029C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BBCB44-F324-F7A6-25E1-04E609D0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357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2721D-3342-AC87-0ADA-9F763B4D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C681B5-C208-1AE0-E646-79CADE88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F28A8F-FE6A-79E9-48D2-A80C8AAFB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B2637D-1E34-3822-2707-FCF3C5852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32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F16B7AD-FC46-AC5B-1244-4492DBE10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BB8A2A7-EDD6-DD88-8617-C895388DD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1384996-4065-0746-92CC-892F7A6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9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429BF-8D0B-3EE8-D992-D52D4A51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2D9B9A-9328-421F-F618-7A065F87E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93E6AA-1A7E-9867-4B7F-91C892A73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2E47FD-6E64-BDF5-2126-C5D57F2E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874656-237D-16C9-7F19-2AC4A432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38AF0AD-E513-4946-35B8-5FD04D1EB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34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569B50-DB66-479F-111D-A6216E6B5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B6C9756-01F8-A3B9-F58C-0704FD88E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10A73BB-553A-AD68-9A4E-6434A19DF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7BB222-0293-4DA1-D05A-C50B975E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7B4441-6D88-9A1A-1595-D96B4535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3AEAC4-9030-1119-4942-90E6E20B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136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0B0BA4-C1B8-4EF9-2B53-354CD4750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2B205A-F3E6-F530-E632-AEE4F69E6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F9B377-1FF1-EC24-15E5-EE7B6B485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5E55EA-779A-4AE3-913F-93D621F59DC3}" type="datetimeFigureOut">
              <a:rPr lang="nl-BE" smtClean="0"/>
              <a:t>20/03/2024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251AE8-12F7-18E9-C9AA-D9F8E068F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DDBEA0-65D0-E5C8-6A57-6AAB97621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403FFC-27E5-4C5B-802C-187D9E0C749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78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iksjarijdenvlaanderen.wordpress.com/" TargetMode="External"/><Relationship Id="rId2" Type="http://schemas.openxmlformats.org/officeDocument/2006/relationships/hyperlink" Target="mailto:ekeren@riksjarijden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iksjarijdenvlaanderen.wordpress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B2372-32B7-ACB3-A386-B0ABF75C5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4539" y="202132"/>
            <a:ext cx="9272338" cy="1087654"/>
          </a:xfrm>
        </p:spPr>
        <p:txBody>
          <a:bodyPr>
            <a:normAutofit/>
          </a:bodyPr>
          <a:lstStyle/>
          <a:p>
            <a:r>
              <a:rPr lang="nl-NL" dirty="0" err="1" smtClean="0">
                <a:latin typeface="Trebuchet MS" panose="020B0603020202020204" pitchFamily="34" charset="0"/>
              </a:rPr>
              <a:t>RiksjaRijden</a:t>
            </a:r>
            <a:r>
              <a:rPr lang="nl-NL" dirty="0" smtClean="0">
                <a:latin typeface="Trebuchet MS" panose="020B0603020202020204" pitchFamily="34" charset="0"/>
              </a:rPr>
              <a:t>    </a:t>
            </a:r>
            <a:r>
              <a:rPr lang="nl-NL" dirty="0">
                <a:latin typeface="Trebuchet MS" panose="020B0603020202020204" pitchFamily="34" charset="0"/>
              </a:rPr>
              <a:t>Ekeren</a:t>
            </a:r>
            <a:endParaRPr lang="nl-BE" dirty="0">
              <a:latin typeface="Trebuchet MS" panose="020B06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575" y="1761896"/>
            <a:ext cx="6482325" cy="4860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8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F13D2-4171-5F39-39A6-8CB89E2C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dirty="0">
                <a:latin typeface="Trebuchet MS" panose="020B0603020202020204" pitchFamily="34" charset="0"/>
              </a:rPr>
              <a:t>Vraag aan leden </a:t>
            </a:r>
            <a:r>
              <a:rPr lang="nl-NL" sz="6000" dirty="0" smtClean="0">
                <a:latin typeface="Trebuchet MS" panose="020B0603020202020204" pitchFamily="34" charset="0"/>
              </a:rPr>
              <a:t>seniorenraad: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ECB8A-911A-4D14-5349-C578DAE4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3592"/>
          </a:xfrm>
        </p:spPr>
        <p:txBody>
          <a:bodyPr>
            <a:normAutofit/>
          </a:bodyPr>
          <a:lstStyle/>
          <a:p>
            <a:r>
              <a:rPr lang="nl-NL" sz="2400" b="1" dirty="0" smtClean="0">
                <a:latin typeface="Trebuchet MS" panose="020B0603020202020204" pitchFamily="34" charset="0"/>
              </a:rPr>
              <a:t>Willen jullie de </a:t>
            </a:r>
            <a:r>
              <a:rPr lang="nl-NL" sz="2400" b="1" dirty="0">
                <a:latin typeface="Trebuchet MS" panose="020B0603020202020204" pitchFamily="34" charset="0"/>
              </a:rPr>
              <a:t>eigen leden aanspreken via mailing of brief </a:t>
            </a:r>
            <a:r>
              <a:rPr lang="nl-NL" sz="2400" b="1" dirty="0" smtClean="0">
                <a:latin typeface="Trebuchet MS" panose="020B0603020202020204" pitchFamily="34" charset="0"/>
              </a:rPr>
              <a:t>?</a:t>
            </a:r>
          </a:p>
          <a:p>
            <a:pPr marL="0" indent="0">
              <a:buNone/>
            </a:pPr>
            <a:endParaRPr lang="nl-NL" sz="2400" b="1" dirty="0">
              <a:latin typeface="Trebuchet MS" panose="020B0603020202020204" pitchFamily="34" charset="0"/>
            </a:endParaRPr>
          </a:p>
          <a:p>
            <a:r>
              <a:rPr lang="nl-NL" sz="2400" b="1" dirty="0" smtClean="0">
                <a:latin typeface="Trebuchet MS" panose="020B0603020202020204" pitchFamily="34" charset="0"/>
              </a:rPr>
              <a:t>Mogelijke tekst:</a:t>
            </a:r>
            <a:endParaRPr lang="nl-NL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8C7D2BDF-EB79-620B-51B8-D6F464B13E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4955922"/>
              </p:ext>
            </p:extLst>
          </p:nvPr>
        </p:nvGraphicFramePr>
        <p:xfrm>
          <a:off x="422787" y="410844"/>
          <a:ext cx="10373032" cy="6082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3032">
                  <a:extLst>
                    <a:ext uri="{9D8B030D-6E8A-4147-A177-3AD203B41FA5}">
                      <a16:colId xmlns:a16="http://schemas.microsoft.com/office/drawing/2014/main" val="2496830566"/>
                    </a:ext>
                  </a:extLst>
                </a:gridCol>
              </a:tblGrid>
              <a:tr h="6082031">
                <a:tc>
                  <a:txBody>
                    <a:bodyPr/>
                    <a:lstStyle/>
                    <a:p>
                      <a:endParaRPr lang="nl-NL" dirty="0"/>
                    </a:p>
                    <a:p>
                      <a:r>
                        <a:rPr lang="nl-NL" sz="3600" b="1" i="0" dirty="0" err="1" smtClean="0">
                          <a:latin typeface="Trebuchet MS" panose="020B0603020202020204" pitchFamily="34" charset="0"/>
                        </a:rPr>
                        <a:t>RiksjaRijden</a:t>
                      </a:r>
                      <a:r>
                        <a:rPr lang="nl-NL" sz="3600" b="1" i="0" dirty="0" smtClean="0">
                          <a:latin typeface="Trebuchet MS" panose="020B0603020202020204" pitchFamily="34" charset="0"/>
                        </a:rPr>
                        <a:t>  </a:t>
                      </a:r>
                      <a:r>
                        <a:rPr lang="nl-NL" sz="3600" b="1" i="0" dirty="0">
                          <a:latin typeface="Trebuchet MS" panose="020B0603020202020204" pitchFamily="34" charset="0"/>
                        </a:rPr>
                        <a:t>Ekeren      </a:t>
                      </a:r>
                    </a:p>
                    <a:p>
                      <a:endParaRPr lang="nl-NL" dirty="0">
                        <a:latin typeface="Trebuchet MS" panose="020B0603020202020204" pitchFamily="34" charset="0"/>
                      </a:endParaRPr>
                    </a:p>
                    <a:p>
                      <a:endParaRPr lang="nl-NL" dirty="0" smtClean="0">
                        <a:latin typeface="Trebuchet MS" panose="020B0603020202020204" pitchFamily="34" charset="0"/>
                      </a:endParaRPr>
                    </a:p>
                    <a:p>
                      <a:endParaRPr lang="nl-NL" dirty="0">
                        <a:latin typeface="Trebuchet MS" panose="020B0603020202020204" pitchFamily="34" charset="0"/>
                      </a:endParaRPr>
                    </a:p>
                    <a:p>
                      <a:endParaRPr lang="nl-NL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nl-NL" sz="18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nl-NL" sz="18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NL" sz="1600" dirty="0" smtClean="0">
                          <a:latin typeface="Trebuchet MS" panose="020B0603020202020204" pitchFamily="34" charset="0"/>
                        </a:rPr>
                        <a:t>Ben </a:t>
                      </a:r>
                      <a:r>
                        <a:rPr lang="nl-NL" sz="1600" dirty="0">
                          <a:latin typeface="Trebuchet MS" panose="020B0603020202020204" pitchFamily="34" charset="0"/>
                        </a:rPr>
                        <a:t>je thuiswonend en minder mobiel ? Vanaf april bieden we riksjaritten (ongeveer 1 uur)  aan </a:t>
                      </a:r>
                    </a:p>
                    <a:p>
                      <a:pPr marL="0" indent="0">
                        <a:buNone/>
                      </a:pPr>
                      <a:r>
                        <a:rPr lang="nl-NL" sz="1600" dirty="0">
                          <a:latin typeface="Trebuchet MS" panose="020B0603020202020204" pitchFamily="34" charset="0"/>
                        </a:rPr>
                        <a:t>      op maandagnamiddag rond 14u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en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woensdagavond rond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18u30.</a:t>
                      </a:r>
                    </a:p>
                    <a:p>
                      <a:pPr marL="0" indent="0">
                        <a:buNone/>
                      </a:pP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nl-BE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Of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wil je iemand anders </a:t>
                      </a:r>
                      <a:r>
                        <a:rPr lang="nl-BE" sz="1600" dirty="0" err="1">
                          <a:latin typeface="Trebuchet MS" panose="020B0603020202020204" pitchFamily="34" charset="0"/>
                        </a:rPr>
                        <a:t>blijmaken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 met een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cadeaubon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voor een riksjarit ?</a:t>
                      </a:r>
                    </a:p>
                    <a:p>
                      <a:pPr marL="0" indent="0">
                        <a:buNone/>
                      </a:pP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nl-BE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Kostprijs van riksjarit: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vrije gift</a:t>
                      </a:r>
                    </a:p>
                    <a:p>
                      <a:pPr marL="0" indent="0">
                        <a:buNone/>
                      </a:pP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nl-BE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Neem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contact op met Lieve Povré liefst via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mail: </a:t>
                      </a:r>
                      <a:r>
                        <a:rPr lang="nl-BE" sz="1600" dirty="0">
                          <a:latin typeface="Trebuchet MS" panose="020B0603020202020204" pitchFamily="34" charset="0"/>
                          <a:hlinkClick r:id="rId2"/>
                        </a:rPr>
                        <a:t>ekeren@riksjarijden.be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 en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via GSM 0476 72 92 05</a:t>
                      </a:r>
                      <a:endParaRPr lang="nl-BE" sz="1600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nl-BE" sz="1600" dirty="0">
                          <a:latin typeface="Trebuchet MS" panose="020B0603020202020204" pitchFamily="34" charset="0"/>
                        </a:rPr>
                        <a:t>   </a:t>
                      </a:r>
                    </a:p>
                    <a:p>
                      <a:pPr marL="0" indent="0">
                        <a:buNone/>
                      </a:pP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-</a:t>
                      </a:r>
                      <a:r>
                        <a:rPr lang="nl-BE" sz="16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Ben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je nog mobiel genoeg en w</a:t>
                      </a:r>
                      <a:r>
                        <a:rPr lang="nl-NL" sz="1600" dirty="0" err="1">
                          <a:latin typeface="Trebuchet MS" panose="020B0603020202020204" pitchFamily="34" charset="0"/>
                        </a:rPr>
                        <a:t>il</a:t>
                      </a:r>
                      <a:r>
                        <a:rPr lang="nl-NL" sz="1600" dirty="0">
                          <a:latin typeface="Trebuchet MS" panose="020B0603020202020204" pitchFamily="34" charset="0"/>
                        </a:rPr>
                        <a:t> je zelf fietsvrijwilliger worden of proberen of het iets voor u is ?</a:t>
                      </a:r>
                    </a:p>
                    <a:p>
                      <a:pPr marL="0" indent="0">
                        <a:buNone/>
                      </a:pPr>
                      <a:r>
                        <a:rPr lang="nl-BE" sz="1600" dirty="0">
                          <a:latin typeface="Trebuchet MS" panose="020B0603020202020204" pitchFamily="34" charset="0"/>
                        </a:rPr>
                        <a:t> 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Aarzel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niet om contact te </a:t>
                      </a:r>
                      <a:r>
                        <a:rPr lang="nl-BE" sz="1600" dirty="0" smtClean="0">
                          <a:latin typeface="Trebuchet MS" panose="020B0603020202020204" pitchFamily="34" charset="0"/>
                        </a:rPr>
                        <a:t>nemen (zelfde </a:t>
                      </a:r>
                      <a:r>
                        <a:rPr lang="nl-BE" sz="1600" dirty="0">
                          <a:latin typeface="Trebuchet MS" panose="020B0603020202020204" pitchFamily="34" charset="0"/>
                        </a:rPr>
                        <a:t>contact als hierboven).</a:t>
                      </a:r>
                    </a:p>
                    <a:p>
                      <a:pPr marL="0" indent="0">
                        <a:buNone/>
                      </a:pPr>
                      <a:r>
                        <a:rPr lang="nl-BE" dirty="0">
                          <a:latin typeface="Trebuchet MS" panose="020B0603020202020204" pitchFamily="34" charset="0"/>
                        </a:rPr>
                        <a:t>     </a:t>
                      </a:r>
                    </a:p>
                    <a:p>
                      <a:pPr marL="0" indent="0">
                        <a:buNone/>
                      </a:pPr>
                      <a:endParaRPr lang="nl-BE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nl-BE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nl-BE" dirty="0">
                          <a:latin typeface="Trebuchet MS" panose="020B0603020202020204" pitchFamily="34" charset="0"/>
                        </a:rPr>
                        <a:t>     </a:t>
                      </a:r>
                    </a:p>
                    <a:p>
                      <a:pPr marL="0" indent="0">
                        <a:buNone/>
                      </a:pPr>
                      <a:r>
                        <a:rPr lang="nl-BE" sz="1600" b="1" dirty="0">
                          <a:latin typeface="Trebuchet MS" panose="020B0603020202020204" pitchFamily="34" charset="0"/>
                        </a:rPr>
                        <a:t>   </a:t>
                      </a:r>
                      <a:r>
                        <a:rPr lang="nl-BE" sz="1600" b="1" dirty="0">
                          <a:latin typeface="Trebuchet MS" panose="020B0603020202020204" pitchFamily="34" charset="0"/>
                          <a:hlinkClick r:id="rId3"/>
                        </a:rPr>
                        <a:t>https://riksjarijdenvlaanderen.wordpress.com</a:t>
                      </a:r>
                      <a:endParaRPr lang="nl-BE" sz="1600" b="1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nl-BE" sz="1600" b="1" dirty="0">
                          <a:latin typeface="Trebuchet MS" panose="020B0603020202020204" pitchFamily="34" charset="0"/>
                        </a:rPr>
                        <a:t>   </a:t>
                      </a:r>
                      <a:r>
                        <a:rPr lang="nl-BE" sz="1600" b="1" dirty="0" smtClean="0">
                          <a:latin typeface="Trebuchet MS" panose="020B0603020202020204" pitchFamily="34" charset="0"/>
                        </a:rPr>
                        <a:t>Volg </a:t>
                      </a:r>
                      <a:r>
                        <a:rPr lang="nl-BE" sz="1600" b="1" dirty="0">
                          <a:latin typeface="Trebuchet MS" panose="020B0603020202020204" pitchFamily="34" charset="0"/>
                        </a:rPr>
                        <a:t>ons op Facebook : </a:t>
                      </a:r>
                      <a:r>
                        <a:rPr lang="nl-BE" sz="1600" b="1" dirty="0" err="1">
                          <a:latin typeface="Trebuchet MS" panose="020B0603020202020204" pitchFamily="34" charset="0"/>
                        </a:rPr>
                        <a:t>RiksjaEkeren</a:t>
                      </a:r>
                      <a:endParaRPr lang="nl-BE" sz="1600" b="1" dirty="0">
                        <a:latin typeface="Trebuchet MS" panose="020B0603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nl-BE" sz="1400" dirty="0">
                          <a:latin typeface="Trebuchet MS" panose="020B0603020202020204" pitchFamily="34" charset="0"/>
                        </a:rPr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794564"/>
                  </a:ext>
                </a:extLst>
              </a:tr>
            </a:tbl>
          </a:graphicData>
        </a:graphic>
      </p:graphicFrame>
      <p:pic>
        <p:nvPicPr>
          <p:cNvPr id="9218" name="Picture 2" descr="Geen fotobeschrijving beschikbaar.">
            <a:extLst>
              <a:ext uri="{FF2B5EF4-FFF2-40B4-BE49-F238E27FC236}">
                <a16:creationId xmlns:a16="http://schemas.microsoft.com/office/drawing/2014/main" id="{D8F453EC-79DA-9FF3-C193-2EE88F3EA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36" y="539930"/>
            <a:ext cx="1685993" cy="1765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7" descr="Afbeelding met tekst, schermopname, persoon, buitenshuis&#10;&#10;Automatisch gegenereerde beschrijving">
            <a:extLst>
              <a:ext uri="{FF2B5EF4-FFF2-40B4-BE49-F238E27FC236}">
                <a16:creationId xmlns:a16="http://schemas.microsoft.com/office/drawing/2014/main" id="{DA805A8D-14F6-64F3-4382-D0B2AC40CE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3212" y="4571566"/>
            <a:ext cx="3602441" cy="1726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4" name="Picture 14" descr="Geen fotobeschrijving beschikbaar.">
            <a:extLst>
              <a:ext uri="{FF2B5EF4-FFF2-40B4-BE49-F238E27FC236}">
                <a16:creationId xmlns:a16="http://schemas.microsoft.com/office/drawing/2014/main" id="{65CD4D66-0E49-E5E2-1855-0FBAF0AD9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t="20093" r="15277"/>
          <a:stretch/>
        </p:blipFill>
        <p:spPr bwMode="auto">
          <a:xfrm>
            <a:off x="3327607" y="125128"/>
            <a:ext cx="3525581" cy="213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2" name="Picture 2" descr="Geen fotobeschrijving beschikbaar.">
            <a:extLst>
              <a:ext uri="{FF2B5EF4-FFF2-40B4-BE49-F238E27FC236}">
                <a16:creationId xmlns:a16="http://schemas.microsoft.com/office/drawing/2014/main" id="{95C66838-E096-7F79-F626-673B2A85D8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2" t="5057" r="20157"/>
          <a:stretch/>
        </p:blipFill>
        <p:spPr bwMode="auto">
          <a:xfrm>
            <a:off x="4032985" y="2208887"/>
            <a:ext cx="2406316" cy="2471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1CC9DF84-EAAF-27B8-B3D9-F181933A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78" y="116710"/>
            <a:ext cx="2455693" cy="1822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4" name="Picture 4" descr="Geen fotobeschrijving beschikbaar.">
            <a:extLst>
              <a:ext uri="{FF2B5EF4-FFF2-40B4-BE49-F238E27FC236}">
                <a16:creationId xmlns:a16="http://schemas.microsoft.com/office/drawing/2014/main" id="{D9D4FF07-A3B7-0838-D1BE-22414C9D2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11899"/>
          <a:stretch/>
        </p:blipFill>
        <p:spPr bwMode="auto">
          <a:xfrm>
            <a:off x="6945653" y="3907856"/>
            <a:ext cx="1579706" cy="2160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8" name="Picture 8" descr="Geen fotobeschrijving beschikbaar.">
            <a:extLst>
              <a:ext uri="{FF2B5EF4-FFF2-40B4-BE49-F238E27FC236}">
                <a16:creationId xmlns:a16="http://schemas.microsoft.com/office/drawing/2014/main" id="{53A8E4CE-B8B5-7878-7D5A-94B271ACB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58" y="781043"/>
            <a:ext cx="1915582" cy="2592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Picture 6" descr="Geen fotobeschrijving beschikbaar.">
            <a:extLst>
              <a:ext uri="{FF2B5EF4-FFF2-40B4-BE49-F238E27FC236}">
                <a16:creationId xmlns:a16="http://schemas.microsoft.com/office/drawing/2014/main" id="{C87D7D81-E62C-464D-AECA-1F5F0062D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24057" r="7377"/>
          <a:stretch/>
        </p:blipFill>
        <p:spPr bwMode="auto">
          <a:xfrm>
            <a:off x="7026443" y="221382"/>
            <a:ext cx="2646947" cy="3156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2" name="Picture 12" descr="Kan een afbeelding zijn van 4 mensen, zittende mensen en buitenshuis">
            <a:extLst>
              <a:ext uri="{FF2B5EF4-FFF2-40B4-BE49-F238E27FC236}">
                <a16:creationId xmlns:a16="http://schemas.microsoft.com/office/drawing/2014/main" id="{3661D661-FAA3-3301-4461-278525DE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36" y="3681308"/>
            <a:ext cx="2084647" cy="280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9B1D43B-5BEF-8A46-69F1-0EEF27F1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03" y="2295744"/>
            <a:ext cx="2887579" cy="281527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i="1" kern="1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RiksjaRijden</a:t>
            </a:r>
            <a:r>
              <a:rPr lang="en-US" sz="2000" b="1" i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is </a:t>
            </a:r>
            <a:r>
              <a:rPr lang="en-US" sz="20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mensen</a:t>
            </a:r>
            <a:r>
              <a:rPr lang="en-US" sz="20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i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verblijden</a:t>
            </a:r>
            <a:r>
              <a:rPr lang="en-US" sz="2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600" b="1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56" name="Picture 16" descr="Geen fotobeschrijving beschikbaar.">
            <a:extLst>
              <a:ext uri="{FF2B5EF4-FFF2-40B4-BE49-F238E27FC236}">
                <a16:creationId xmlns:a16="http://schemas.microsoft.com/office/drawing/2014/main" id="{57396BC0-AEB5-5104-B3E3-60393DC6E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2"/>
          <a:stretch/>
        </p:blipFill>
        <p:spPr bwMode="auto">
          <a:xfrm>
            <a:off x="5058584" y="4851133"/>
            <a:ext cx="1570367" cy="186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58" name="Picture 18" descr="Geen fotobeschrijving beschikbaar.">
            <a:extLst>
              <a:ext uri="{FF2B5EF4-FFF2-40B4-BE49-F238E27FC236}">
                <a16:creationId xmlns:a16="http://schemas.microsoft.com/office/drawing/2014/main" id="{19076ED4-B3CD-E55D-AF97-23DDAE00C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5"/>
          <a:stretch/>
        </p:blipFill>
        <p:spPr bwMode="auto">
          <a:xfrm>
            <a:off x="2713429" y="4880009"/>
            <a:ext cx="1690639" cy="180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885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58FE5-B35B-4BE6-1698-E915C333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63" y="269507"/>
            <a:ext cx="10872536" cy="1665171"/>
          </a:xfrm>
        </p:spPr>
        <p:txBody>
          <a:bodyPr>
            <a:noAutofit/>
          </a:bodyPr>
          <a:lstStyle/>
          <a:p>
            <a:r>
              <a:rPr lang="nl-NL" sz="6000" dirty="0" smtClean="0">
                <a:latin typeface="Trebuchet MS" panose="020B0603020202020204" pitchFamily="34" charset="0"/>
              </a:rPr>
              <a:t>2021: Burgerbegroting </a:t>
            </a:r>
            <a:br>
              <a:rPr lang="nl-NL" sz="6000" dirty="0" smtClean="0">
                <a:latin typeface="Trebuchet MS" panose="020B0603020202020204" pitchFamily="34" charset="0"/>
              </a:rPr>
            </a:br>
            <a:r>
              <a:rPr lang="nl-NL" sz="6000" dirty="0" smtClean="0">
                <a:latin typeface="Trebuchet MS" panose="020B0603020202020204" pitchFamily="34" charset="0"/>
              </a:rPr>
              <a:t>district Ekeren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1BFE91-AB62-CA5E-762D-E6A7C2B9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27" y="4307515"/>
            <a:ext cx="4927824" cy="594829"/>
          </a:xfrm>
        </p:spPr>
        <p:txBody>
          <a:bodyPr>
            <a:normAutofit fontScale="25000" lnSpcReduction="20000"/>
          </a:bodyPr>
          <a:lstStyle/>
          <a:p>
            <a:r>
              <a:rPr lang="nl-NL" dirty="0"/>
              <a:t>Burgerbegroting in 2021</a:t>
            </a:r>
          </a:p>
          <a:p>
            <a:pPr marL="0" indent="0">
              <a:buNone/>
            </a:pPr>
            <a:r>
              <a:rPr lang="nl-NL" dirty="0"/>
              <a:t>                                   </a:t>
            </a:r>
          </a:p>
          <a:p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2050" name="Picture 2" descr="Eerste burgerbegroting: Een riksja voor minder mobiele mensen en een Freerunningparcours voor durvers">
            <a:extLst>
              <a:ext uri="{FF2B5EF4-FFF2-40B4-BE49-F238E27FC236}">
                <a16:creationId xmlns:a16="http://schemas.microsoft.com/office/drawing/2014/main" id="{4E81A5AB-E783-CBA9-5625-8573F0F5D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5"/>
          <a:stretch/>
        </p:blipFill>
        <p:spPr bwMode="auto">
          <a:xfrm>
            <a:off x="6629709" y="1395662"/>
            <a:ext cx="5488498" cy="3069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en fotobeschrijving beschikbaar.">
            <a:extLst>
              <a:ext uri="{FF2B5EF4-FFF2-40B4-BE49-F238E27FC236}">
                <a16:creationId xmlns:a16="http://schemas.microsoft.com/office/drawing/2014/main" id="{AAA4047D-829E-FCBF-5719-081F2DCD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0" y="2402882"/>
            <a:ext cx="6845909" cy="4227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2CBD5-999F-EF10-0C76-8C1A94EB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18" y="365125"/>
            <a:ext cx="10699282" cy="1325563"/>
          </a:xfrm>
        </p:spPr>
        <p:txBody>
          <a:bodyPr>
            <a:normAutofit/>
          </a:bodyPr>
          <a:lstStyle/>
          <a:p>
            <a:r>
              <a:rPr lang="nl-NL" sz="6000" dirty="0" smtClean="0">
                <a:latin typeface="Trebuchet MS" panose="020B0603020202020204" pitchFamily="34" charset="0"/>
              </a:rPr>
              <a:t>2023: </a:t>
            </a:r>
            <a:r>
              <a:rPr lang="nl-NL" sz="6000" dirty="0">
                <a:latin typeface="Trebuchet MS" panose="020B0603020202020204" pitchFamily="34" charset="0"/>
              </a:rPr>
              <a:t>burgerbegroting 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pic>
        <p:nvPicPr>
          <p:cNvPr id="3074" name="Picture 2" descr="Burgerbegroting deelt 17.000 uit. Aankoop van tweede fietsrikja is een feit">
            <a:extLst>
              <a:ext uri="{FF2B5EF4-FFF2-40B4-BE49-F238E27FC236}">
                <a16:creationId xmlns:a16="http://schemas.microsoft.com/office/drawing/2014/main" id="{6DDCD9FF-3F90-72E1-4C6E-0017506C73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68" y="1876928"/>
            <a:ext cx="4720434" cy="2464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n een afbeelding zijn van 3 mensen">
            <a:extLst>
              <a:ext uri="{FF2B5EF4-FFF2-40B4-BE49-F238E27FC236}">
                <a16:creationId xmlns:a16="http://schemas.microsoft.com/office/drawing/2014/main" id="{20F5EFA3-9C6F-1997-685D-E6EFF6810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23558"/>
          <a:stretch/>
        </p:blipFill>
        <p:spPr bwMode="auto">
          <a:xfrm>
            <a:off x="6718435" y="3313182"/>
            <a:ext cx="3840480" cy="2425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02493-8FAC-5625-7042-70A7A986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87" y="345876"/>
            <a:ext cx="3898232" cy="1325563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Trebuchet MS" panose="020B0603020202020204" pitchFamily="34" charset="0"/>
              </a:rPr>
              <a:t>Sinds 2022 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E79506-9D79-3989-BFC2-F95CCD1B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26" y="3773103"/>
            <a:ext cx="5325597" cy="1193533"/>
          </a:xfrm>
        </p:spPr>
        <p:txBody>
          <a:bodyPr>
            <a:normAutofit/>
          </a:bodyPr>
          <a:lstStyle/>
          <a:p>
            <a:r>
              <a:rPr lang="nl-NL" sz="2400" b="1" dirty="0">
                <a:latin typeface="Trebuchet MS" panose="020B0603020202020204" pitchFamily="34" charset="0"/>
              </a:rPr>
              <a:t>Vrijwilligers gezocht en geoefend</a:t>
            </a:r>
          </a:p>
          <a:p>
            <a:r>
              <a:rPr lang="nl-NL" sz="2400" b="1" dirty="0">
                <a:latin typeface="Trebuchet MS" panose="020B0603020202020204" pitchFamily="34" charset="0"/>
              </a:rPr>
              <a:t>Al </a:t>
            </a:r>
            <a:r>
              <a:rPr lang="nl-NL" sz="2400" b="1" dirty="0" err="1">
                <a:latin typeface="Trebuchet MS" panose="020B0603020202020204" pitchFamily="34" charset="0"/>
              </a:rPr>
              <a:t>veeeeeeel</a:t>
            </a:r>
            <a:r>
              <a:rPr lang="nl-NL" sz="2400" b="1" dirty="0">
                <a:latin typeface="Trebuchet MS" panose="020B0603020202020204" pitchFamily="34" charset="0"/>
              </a:rPr>
              <a:t> </a:t>
            </a:r>
            <a:r>
              <a:rPr lang="nl-NL" sz="2400" b="1" dirty="0" smtClean="0">
                <a:latin typeface="Trebuchet MS" panose="020B0603020202020204" pitchFamily="34" charset="0"/>
              </a:rPr>
              <a:t>ritjes gefietst</a:t>
            </a:r>
            <a:endParaRPr lang="nl-NL" sz="2400" b="1" dirty="0">
              <a:latin typeface="Trebuchet MS" panose="020B0603020202020204" pitchFamily="34" charset="0"/>
            </a:endParaRPr>
          </a:p>
          <a:p>
            <a:endParaRPr lang="nl-NL" sz="2400" dirty="0"/>
          </a:p>
          <a:p>
            <a:endParaRPr lang="nl-NL" dirty="0"/>
          </a:p>
          <a:p>
            <a:endParaRPr lang="nl-BE" dirty="0"/>
          </a:p>
        </p:txBody>
      </p:sp>
      <p:pic>
        <p:nvPicPr>
          <p:cNvPr id="4098" name="Picture 2" descr="Geen fotobeschrijving beschikbaar.">
            <a:extLst>
              <a:ext uri="{FF2B5EF4-FFF2-40B4-BE49-F238E27FC236}">
                <a16:creationId xmlns:a16="http://schemas.microsoft.com/office/drawing/2014/main" id="{0EABE1FE-E865-AB40-540C-C2534C3D5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480" y="1150048"/>
            <a:ext cx="6102646" cy="457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1B971-3B60-C26B-1B2A-C9213F27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011" y="365125"/>
            <a:ext cx="114059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sz="6000" dirty="0">
                <a:latin typeface="Trebuchet MS" panose="020B0603020202020204" pitchFamily="34" charset="0"/>
              </a:rPr>
              <a:t>Verbonden met </a:t>
            </a:r>
            <a:r>
              <a:rPr lang="nl-NL" sz="6000" dirty="0" err="1">
                <a:latin typeface="Trebuchet MS" panose="020B0603020202020204" pitchFamily="34" charset="0"/>
              </a:rPr>
              <a:t>Riksjarijden</a:t>
            </a:r>
            <a:r>
              <a:rPr lang="nl-NL" sz="6000" dirty="0">
                <a:latin typeface="Trebuchet MS" panose="020B0603020202020204" pitchFamily="34" charset="0"/>
              </a:rPr>
              <a:t> </a:t>
            </a:r>
            <a:r>
              <a:rPr lang="nl-NL" sz="6000" dirty="0" err="1">
                <a:latin typeface="Trebuchet MS" panose="020B0603020202020204" pitchFamily="34" charset="0"/>
              </a:rPr>
              <a:t>Axi</a:t>
            </a:r>
            <a:r>
              <a:rPr lang="nl-NL" sz="6000" dirty="0">
                <a:latin typeface="Trebuchet MS" panose="020B0603020202020204" pitchFamily="34" charset="0"/>
              </a:rPr>
              <a:t> vzw (Antwerpen)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661A93-6497-8193-23C6-D5F1BE456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366" y="2251827"/>
            <a:ext cx="6447998" cy="2260203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4" descr="RiksjaRijden logo">
            <a:extLst>
              <a:ext uri="{FF2B5EF4-FFF2-40B4-BE49-F238E27FC236}">
                <a16:creationId xmlns:a16="http://schemas.microsoft.com/office/drawing/2014/main" id="{1E11DB5C-9ECF-EAE1-10DA-C3404328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7" y="1914041"/>
            <a:ext cx="2495973" cy="2387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Geen fotobeschrijving beschikbaar.">
            <a:extLst>
              <a:ext uri="{FF2B5EF4-FFF2-40B4-BE49-F238E27FC236}">
                <a16:creationId xmlns:a16="http://schemas.microsoft.com/office/drawing/2014/main" id="{AEE67466-3B30-E86E-B5FE-96B37EA4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97" y="1906457"/>
            <a:ext cx="8000404" cy="3751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6688611-6436-1591-FBBB-9019DE3B87AD}"/>
              </a:ext>
            </a:extLst>
          </p:cNvPr>
          <p:cNvSpPr txBox="1"/>
          <p:nvPr/>
        </p:nvSpPr>
        <p:spPr>
          <a:xfrm>
            <a:off x="2791327" y="6113597"/>
            <a:ext cx="7064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>
                <a:latin typeface="Trebuchet MS" panose="020B0603020202020204" pitchFamily="34" charset="0"/>
                <a:hlinkClick r:id="rId4"/>
              </a:rPr>
              <a:t>https://riksjarijdenvlaanderen.wordpress.com/</a:t>
            </a:r>
            <a:endParaRPr lang="nl-BE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50BB47-3EE1-E046-6956-F6A9B534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>
                <a:latin typeface="Trebuchet MS" panose="020B0603020202020204" pitchFamily="34" charset="0"/>
              </a:rPr>
              <a:t>2024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9E8636-2321-E1F7-FD1A-9BB39ABD9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b="1" dirty="0" smtClean="0">
                <a:latin typeface="Trebuchet MS" panose="020B0603020202020204" pitchFamily="34" charset="0"/>
              </a:rPr>
              <a:t>2 standplaatsen: </a:t>
            </a:r>
          </a:p>
          <a:p>
            <a:pPr marL="0" indent="0">
              <a:buNone/>
            </a:pPr>
            <a:r>
              <a:rPr lang="nl-NL" b="1" dirty="0">
                <a:latin typeface="Trebuchet MS" panose="020B0603020202020204" pitchFamily="34" charset="0"/>
              </a:rPr>
              <a:t> </a:t>
            </a:r>
            <a:r>
              <a:rPr lang="nl-NL" b="1" dirty="0" smtClean="0">
                <a:latin typeface="Trebuchet MS" panose="020B0603020202020204" pitchFamily="34" charset="0"/>
              </a:rPr>
              <a:t> 	een </a:t>
            </a:r>
            <a:r>
              <a:rPr lang="nl-NL" b="1" dirty="0">
                <a:latin typeface="Trebuchet MS" panose="020B0603020202020204" pitchFamily="34" charset="0"/>
              </a:rPr>
              <a:t>riksja in WZC St. </a:t>
            </a:r>
            <a:r>
              <a:rPr lang="nl-NL" b="1" dirty="0" err="1">
                <a:latin typeface="Trebuchet MS" panose="020B0603020202020204" pitchFamily="34" charset="0"/>
              </a:rPr>
              <a:t>Vincentius</a:t>
            </a:r>
            <a:endParaRPr lang="nl-NL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nl-NL" b="1" dirty="0">
                <a:latin typeface="Trebuchet MS" panose="020B0603020202020204" pitchFamily="34" charset="0"/>
              </a:rPr>
              <a:t>  </a:t>
            </a:r>
            <a:r>
              <a:rPr lang="nl-NL" b="1" dirty="0" smtClean="0">
                <a:latin typeface="Trebuchet MS" panose="020B0603020202020204" pitchFamily="34" charset="0"/>
              </a:rPr>
              <a:t>	een riksja </a:t>
            </a:r>
            <a:r>
              <a:rPr lang="nl-NL" b="1" dirty="0">
                <a:latin typeface="Trebuchet MS" panose="020B0603020202020204" pitchFamily="34" charset="0"/>
              </a:rPr>
              <a:t>in WZC Christine</a:t>
            </a:r>
          </a:p>
          <a:p>
            <a:pPr>
              <a:buFontTx/>
              <a:buChar char="-"/>
            </a:pPr>
            <a:r>
              <a:rPr lang="nl-BE" b="1" dirty="0">
                <a:latin typeface="Trebuchet MS" panose="020B0603020202020204" pitchFamily="34" charset="0"/>
              </a:rPr>
              <a:t>Kerngroep </a:t>
            </a:r>
            <a:r>
              <a:rPr lang="nl-BE" b="1" dirty="0" smtClean="0">
                <a:latin typeface="Trebuchet MS" panose="020B0603020202020204" pitchFamily="34" charset="0"/>
              </a:rPr>
              <a:t>(Eddy-Rudy-Denise-Paul-Erik-Anny-Lieve-…)</a:t>
            </a:r>
            <a:endParaRPr lang="nl-BE" b="1" dirty="0">
              <a:latin typeface="Trebuchet MS" panose="020B0603020202020204" pitchFamily="34" charset="0"/>
            </a:endParaRPr>
          </a:p>
          <a:p>
            <a:pPr>
              <a:buFontTx/>
              <a:buChar char="-"/>
            </a:pPr>
            <a:r>
              <a:rPr lang="nl-BE" b="1" dirty="0">
                <a:latin typeface="Trebuchet MS" panose="020B0603020202020204" pitchFamily="34" charset="0"/>
              </a:rPr>
              <a:t>Vast stramien ritjes :</a:t>
            </a:r>
          </a:p>
          <a:p>
            <a:pPr>
              <a:buFontTx/>
              <a:buChar char="-"/>
            </a:pPr>
            <a:endParaRPr lang="nl-BE" dirty="0"/>
          </a:p>
          <a:p>
            <a:pPr>
              <a:buFontTx/>
              <a:buChar char="-"/>
            </a:pPr>
            <a:endParaRPr lang="nl-BE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FD17CABA-DB8E-361D-00F3-AF0C636CE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373908"/>
              </p:ext>
            </p:extLst>
          </p:nvPr>
        </p:nvGraphicFramePr>
        <p:xfrm>
          <a:off x="895147" y="4543124"/>
          <a:ext cx="9894775" cy="1328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163">
                  <a:extLst>
                    <a:ext uri="{9D8B030D-6E8A-4147-A177-3AD203B41FA5}">
                      <a16:colId xmlns:a16="http://schemas.microsoft.com/office/drawing/2014/main" val="3871041140"/>
                    </a:ext>
                  </a:extLst>
                </a:gridCol>
                <a:gridCol w="3192593">
                  <a:extLst>
                    <a:ext uri="{9D8B030D-6E8A-4147-A177-3AD203B41FA5}">
                      <a16:colId xmlns:a16="http://schemas.microsoft.com/office/drawing/2014/main" val="1862358880"/>
                    </a:ext>
                  </a:extLst>
                </a:gridCol>
                <a:gridCol w="3419019">
                  <a:extLst>
                    <a:ext uri="{9D8B030D-6E8A-4147-A177-3AD203B41FA5}">
                      <a16:colId xmlns:a16="http://schemas.microsoft.com/office/drawing/2014/main" val="2006382032"/>
                    </a:ext>
                  </a:extLst>
                </a:gridCol>
              </a:tblGrid>
              <a:tr h="1328287"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Trebuchet MS" panose="020B0603020202020204" pitchFamily="34" charset="0"/>
                        </a:rPr>
                        <a:t>Dinsdag </a:t>
                      </a:r>
                      <a:r>
                        <a:rPr lang="nl-NL" sz="2400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nl-NL" sz="2400" dirty="0">
                          <a:latin typeface="Trebuchet MS" panose="020B0603020202020204" pitchFamily="34" charset="0"/>
                        </a:rPr>
                        <a:t>NM)</a:t>
                      </a:r>
                    </a:p>
                    <a:p>
                      <a:endParaRPr lang="nl-NL" sz="2400" dirty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nl-NL" sz="2400" dirty="0" smtClean="0">
                          <a:latin typeface="Trebuchet MS" panose="020B0603020202020204" pitchFamily="34" charset="0"/>
                        </a:rPr>
                        <a:t>WZC Hof </a:t>
                      </a:r>
                      <a:r>
                        <a:rPr lang="nl-NL" sz="2400" dirty="0">
                          <a:latin typeface="Trebuchet MS" panose="020B0603020202020204" pitchFamily="34" charset="0"/>
                        </a:rPr>
                        <a:t>De </a:t>
                      </a:r>
                      <a:r>
                        <a:rPr lang="nl-NL" sz="2400" dirty="0" smtClean="0">
                          <a:latin typeface="Trebuchet MS" panose="020B0603020202020204" pitchFamily="34" charset="0"/>
                        </a:rPr>
                        <a:t>Beuken</a:t>
                      </a:r>
                      <a:endParaRPr lang="nl-BE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Trebuchet MS" panose="020B0603020202020204" pitchFamily="34" charset="0"/>
                        </a:rPr>
                        <a:t>Woensdag (NM)</a:t>
                      </a:r>
                    </a:p>
                    <a:p>
                      <a:endParaRPr lang="nl-NL" sz="2400" dirty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nl-NL" sz="2400" dirty="0" smtClean="0">
                          <a:latin typeface="Trebuchet MS" panose="020B0603020202020204" pitchFamily="34" charset="0"/>
                        </a:rPr>
                        <a:t>WZC </a:t>
                      </a:r>
                      <a:r>
                        <a:rPr lang="nl-NL" sz="2400" dirty="0" err="1" smtClean="0">
                          <a:latin typeface="Trebuchet MS" panose="020B0603020202020204" pitchFamily="34" charset="0"/>
                        </a:rPr>
                        <a:t>St.Vincentius</a:t>
                      </a:r>
                      <a:endParaRPr lang="nl-BE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Trebuchet MS" panose="020B0603020202020204" pitchFamily="34" charset="0"/>
                        </a:rPr>
                        <a:t>Donderdag (NM)</a:t>
                      </a:r>
                    </a:p>
                    <a:p>
                      <a:endParaRPr lang="nl-NL" sz="2400" dirty="0">
                        <a:latin typeface="Trebuchet MS" panose="020B0603020202020204" pitchFamily="34" charset="0"/>
                      </a:endParaRPr>
                    </a:p>
                    <a:p>
                      <a:r>
                        <a:rPr lang="nl-NL" sz="2400" dirty="0" smtClean="0">
                          <a:latin typeface="Trebuchet MS" panose="020B0603020202020204" pitchFamily="34" charset="0"/>
                        </a:rPr>
                        <a:t>WZC Christine </a:t>
                      </a:r>
                      <a:endParaRPr lang="nl-BE" sz="2400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204916"/>
                  </a:ext>
                </a:extLst>
              </a:tr>
            </a:tbl>
          </a:graphicData>
        </a:graphic>
      </p:graphicFrame>
      <p:pic>
        <p:nvPicPr>
          <p:cNvPr id="6146" name="Picture 2" descr="Geen fotobeschrijving beschikbaar.">
            <a:extLst>
              <a:ext uri="{FF2B5EF4-FFF2-40B4-BE49-F238E27FC236}">
                <a16:creationId xmlns:a16="http://schemas.microsoft.com/office/drawing/2014/main" id="{08CDEACF-3652-208E-1452-BEC4B0AA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90" y="143933"/>
            <a:ext cx="2362371" cy="3149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7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6F852-37FF-9DBC-362F-6E0CBB1B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634" y="365125"/>
            <a:ext cx="11036166" cy="1325563"/>
          </a:xfrm>
        </p:spPr>
        <p:txBody>
          <a:bodyPr>
            <a:normAutofit/>
          </a:bodyPr>
          <a:lstStyle/>
          <a:p>
            <a:r>
              <a:rPr lang="nl-NL" sz="6000" dirty="0">
                <a:latin typeface="Trebuchet MS" panose="020B0603020202020204" pitchFamily="34" charset="0"/>
              </a:rPr>
              <a:t>Onze plannen vanaf </a:t>
            </a:r>
            <a:r>
              <a:rPr lang="nl-NL" sz="6000" dirty="0" smtClean="0">
                <a:latin typeface="Trebuchet MS" panose="020B0603020202020204" pitchFamily="34" charset="0"/>
              </a:rPr>
              <a:t>april: 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8F6CD2-201F-C119-1367-0069C2D59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" y="1684420"/>
            <a:ext cx="11396311" cy="1511167"/>
          </a:xfrm>
        </p:spPr>
        <p:txBody>
          <a:bodyPr>
            <a:normAutofit fontScale="92500"/>
          </a:bodyPr>
          <a:lstStyle/>
          <a:p>
            <a:r>
              <a:rPr lang="nl-BE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nl-BE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onderdagvoormiddag komt </a:t>
            </a:r>
            <a:r>
              <a:rPr lang="nl-BE" sz="24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Nobele </a:t>
            </a:r>
            <a:r>
              <a:rPr lang="nl-BE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Donk </a:t>
            </a:r>
            <a:r>
              <a:rPr lang="nl-BE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</a:t>
            </a:r>
            <a:r>
              <a:rPr lang="nl-BE"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</a:t>
            </a:r>
            <a:r>
              <a:rPr lang="nl-BE" sz="24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(dienstencentrum/serviceflats) </a:t>
            </a:r>
          </a:p>
          <a:p>
            <a:pPr marL="0" indent="0">
              <a:buNone/>
            </a:pPr>
            <a:endParaRPr lang="nl-BE" sz="24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2400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nl-BE" sz="2400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itten voor </a:t>
            </a:r>
            <a:r>
              <a:rPr lang="nl-BE" sz="24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minder mobiele mensen die thuis wonen (riksja-passagiers)</a:t>
            </a:r>
          </a:p>
          <a:p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dirty="0"/>
          </a:p>
        </p:txBody>
      </p:sp>
      <p:pic>
        <p:nvPicPr>
          <p:cNvPr id="7178" name="Picture 10" descr="Geen fotobeschrijving beschikbaar.">
            <a:extLst>
              <a:ext uri="{FF2B5EF4-FFF2-40B4-BE49-F238E27FC236}">
                <a16:creationId xmlns:a16="http://schemas.microsoft.com/office/drawing/2014/main" id="{261D1885-2EB2-6547-2CBD-BEE454CCF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14" y="3448659"/>
            <a:ext cx="2515236" cy="3095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ACA6A-6A57-4B0D-503A-8D332342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259883"/>
            <a:ext cx="11357810" cy="1430806"/>
          </a:xfrm>
        </p:spPr>
        <p:txBody>
          <a:bodyPr>
            <a:noAutofit/>
          </a:bodyPr>
          <a:lstStyle/>
          <a:p>
            <a:r>
              <a:rPr lang="nl-NL" sz="6000" dirty="0">
                <a:latin typeface="Trebuchet MS" panose="020B0603020202020204" pitchFamily="34" charset="0"/>
              </a:rPr>
              <a:t>Riksjaritjes voor thuiswonenden </a:t>
            </a:r>
            <a:r>
              <a:rPr lang="nl-NL" sz="6000" dirty="0" smtClean="0">
                <a:latin typeface="Trebuchet MS" panose="020B0603020202020204" pitchFamily="34" charset="0"/>
              </a:rPr>
              <a:t>praktisch:</a:t>
            </a:r>
            <a:endParaRPr lang="nl-BE" sz="6000" dirty="0">
              <a:latin typeface="Trebuchet MS" panose="020B060302020202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7C5F8F-F88B-BF82-E470-7F45218E3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36" y="1798201"/>
            <a:ext cx="10515600" cy="2408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Wanneer  ?    </a:t>
            </a:r>
            <a:endParaRPr lang="nl-BE" sz="2400" b="1" dirty="0" smtClean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</a:t>
            </a:r>
            <a:r>
              <a:rPr lang="nl-BE" sz="24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maandagnamiddag</a:t>
            </a:r>
          </a:p>
          <a:p>
            <a:pPr marL="0" indent="0">
              <a:buNone/>
            </a:pP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nl-BE" sz="2400" b="1" dirty="0" smtClean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woensdag rond 18u30</a:t>
            </a:r>
            <a:endParaRPr lang="nl-BE" sz="2400" b="1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Riksjapassagiers kunnen zelf ritjes reserveren</a:t>
            </a:r>
          </a:p>
          <a:p>
            <a:pPr>
              <a:buFontTx/>
              <a:buChar char="-"/>
            </a:pP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 iemand </a:t>
            </a:r>
            <a:r>
              <a:rPr lang="nl-BE" sz="24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cadeaubon 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schenken</a:t>
            </a:r>
          </a:p>
          <a:p>
            <a:pPr>
              <a:buFontTx/>
              <a:buChar char="-"/>
            </a:pP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Afbeelding 4" descr="Afbeelding met tekst, schermopname, persoon, buitenshuis&#10;&#10;Automatisch gegenereerde beschrijving">
            <a:extLst>
              <a:ext uri="{FF2B5EF4-FFF2-40B4-BE49-F238E27FC236}">
                <a16:creationId xmlns:a16="http://schemas.microsoft.com/office/drawing/2014/main" id="{1F76B862-0736-A682-9261-38558CDD8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72" y="4207431"/>
            <a:ext cx="5217348" cy="2500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8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 descr="Afbeelding met tekst, schermopname, persoon, buitenshuis&#10;&#10;Automatisch gegenereerde beschrijving">
            <a:extLst>
              <a:ext uri="{FF2B5EF4-FFF2-40B4-BE49-F238E27FC236}">
                <a16:creationId xmlns:a16="http://schemas.microsoft.com/office/drawing/2014/main" id="{CDD635ED-0252-DDE8-7CFA-D9A415B82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2141" y="490617"/>
            <a:ext cx="6168465" cy="2956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AE15890-F63B-966E-B3A7-BEC0B4629627}"/>
              </a:ext>
            </a:extLst>
          </p:cNvPr>
          <p:cNvSpPr txBox="1"/>
          <p:nvPr/>
        </p:nvSpPr>
        <p:spPr>
          <a:xfrm>
            <a:off x="831382" y="4152026"/>
            <a:ext cx="97082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Kostprijs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een vrije gift  ( </a:t>
            </a:r>
            <a:r>
              <a:rPr lang="nl-BE" sz="2400" b="1" dirty="0" err="1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t.v.v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werking)</a:t>
            </a:r>
          </a:p>
          <a:p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Contactpersoon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Lieve Povré</a:t>
            </a:r>
          </a:p>
          <a:p>
            <a:pPr marL="0" indent="0">
              <a:buNone/>
            </a:pP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Reserveren :	- liefst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mail: e</a:t>
            </a:r>
            <a:r>
              <a:rPr lang="nl-BE" sz="2400" b="1" i="0" dirty="0" smtClean="0">
                <a:solidFill>
                  <a:srgbClr val="050505"/>
                </a:solidFill>
                <a:effectLst/>
                <a:latin typeface="Trebuchet MS" panose="020B0603020202020204" pitchFamily="34" charset="0"/>
              </a:rPr>
              <a:t>keren@riksjarijden.be</a:t>
            </a:r>
            <a:endParaRPr lang="nl-BE" sz="24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- of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GSM </a:t>
            </a:r>
            <a:r>
              <a:rPr lang="nl-BE" sz="2400" b="1" dirty="0" smtClean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2400" b="1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0476 72 92 05 </a:t>
            </a:r>
            <a:endParaRPr lang="nl-BE" sz="2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325</Words>
  <Application>Microsoft Office PowerPoint</Application>
  <PresentationFormat>Breedbeeld</PresentationFormat>
  <Paragraphs>75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Times New Roman</vt:lpstr>
      <vt:lpstr>Trebuchet MS</vt:lpstr>
      <vt:lpstr>Kantoorthema</vt:lpstr>
      <vt:lpstr>RiksjaRijden    Ekeren</vt:lpstr>
      <vt:lpstr>2021: Burgerbegroting  district Ekeren</vt:lpstr>
      <vt:lpstr>2023: burgerbegroting </vt:lpstr>
      <vt:lpstr>Sinds 2022 </vt:lpstr>
      <vt:lpstr>Verbonden met Riksjarijden Axi vzw (Antwerpen)</vt:lpstr>
      <vt:lpstr>2024</vt:lpstr>
      <vt:lpstr>Onze plannen vanaf april: </vt:lpstr>
      <vt:lpstr>Riksjaritjes voor thuiswonenden praktisch:</vt:lpstr>
      <vt:lpstr>PowerPoint-presentatie</vt:lpstr>
      <vt:lpstr>Vraag aan leden seniorenraad:</vt:lpstr>
      <vt:lpstr>PowerPoint-presentatie</vt:lpstr>
      <vt:lpstr>RiksjaRijden is mensen verblijden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Riksja Rijden    Ekeren</dc:title>
  <dc:creator>Anny Joossens</dc:creator>
  <cp:lastModifiedBy>Lieve Povré</cp:lastModifiedBy>
  <cp:revision>8</cp:revision>
  <dcterms:created xsi:type="dcterms:W3CDTF">2024-03-18T08:59:31Z</dcterms:created>
  <dcterms:modified xsi:type="dcterms:W3CDTF">2024-03-20T09:36:10Z</dcterms:modified>
</cp:coreProperties>
</file>